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D3367"/>
    <a:srgbClr val="0D2C45"/>
    <a:srgbClr val="F5C32B"/>
    <a:srgbClr val="EBAE2A"/>
    <a:srgbClr val="454B95"/>
    <a:srgbClr val="8A4261"/>
    <a:srgbClr val="0000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3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D34E73E4-A684-41E4-B1ED-F5508B4192B9}" type="datetimeFigureOut">
              <a:rPr lang="bg-BG"/>
              <a:pPr>
                <a:defRPr/>
              </a:pPr>
              <a:t>07.6.2016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8254EA24-C62A-40B8-A153-2E8B51A91C18}"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E666D4C1-69F0-48EC-952A-4E05350E112A}" type="datetimeFigureOut">
              <a:rPr lang="bg-BG"/>
              <a:pPr>
                <a:defRPr/>
              </a:pPr>
              <a:t>07.6.2016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3826A103-2D12-446D-9ABB-E268346BFCE3}"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BF07BF94-3A3F-4EE6-B14A-2D78E888B8D9}" type="datetimeFigureOut">
              <a:rPr lang="bg-BG"/>
              <a:pPr>
                <a:defRPr/>
              </a:pPr>
              <a:t>07.6.2016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6D13C922-BF17-4971-B6BD-FD45052F5971}"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FBE07E94-C90F-4C94-AC6B-8CF646494D42}" type="datetimeFigureOut">
              <a:rPr lang="bg-BG"/>
              <a:pPr>
                <a:defRPr/>
              </a:pPr>
              <a:t>07.6.2016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B430A385-6F0F-4504-B4FD-F13C14298336}"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49E2EA-1DAC-48CD-B024-2F1999838A10}" type="datetimeFigureOut">
              <a:rPr lang="bg-BG"/>
              <a:pPr>
                <a:defRPr/>
              </a:pPr>
              <a:t>07.6.2016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705B6A06-8D8D-4F2B-882B-C518B47DE393}"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7FE1E75E-6F2F-44CA-B789-C0405534AC8A}" type="datetimeFigureOut">
              <a:rPr lang="bg-BG"/>
              <a:pPr>
                <a:defRPr/>
              </a:pPr>
              <a:t>07.6.2016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4463D25F-0DB8-483F-AC8D-5C0E089DA56A}"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CB60D98E-E1EC-40C5-B167-103FEAFDB6FE}" type="datetimeFigureOut">
              <a:rPr lang="bg-BG"/>
              <a:pPr>
                <a:defRPr/>
              </a:pPr>
              <a:t>07.6.2016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5B5F3B9C-6A92-40D6-8F5D-0A6DE4C7E7F7}"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2D12EF50-AFD9-4845-9CA7-7D6D5F4B26B6}" type="datetimeFigureOut">
              <a:rPr lang="bg-BG"/>
              <a:pPr>
                <a:defRPr/>
              </a:pPr>
              <a:t>07.6.2016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4DB393BC-8188-4885-9B29-855742D6A128}"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AF6143-4528-40A0-859C-6FC6E7E6021C}" type="datetimeFigureOut">
              <a:rPr lang="bg-BG"/>
              <a:pPr>
                <a:defRPr/>
              </a:pPr>
              <a:t>07.6.2016 г.</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AA51745B-EB4E-44BF-B81D-CDA8334D2948}"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FBE00A-FE02-4AFF-98E6-2FADAEFDC4F4}" type="datetimeFigureOut">
              <a:rPr lang="bg-BG"/>
              <a:pPr>
                <a:defRPr/>
              </a:pPr>
              <a:t>07.6.2016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68900DD6-0CCD-4AC7-B639-607173855FE6}"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DF5421-FFF0-4F52-8359-95E5410286D0}" type="datetimeFigureOut">
              <a:rPr lang="bg-BG"/>
              <a:pPr>
                <a:defRPr/>
              </a:pPr>
              <a:t>07.6.2016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085C7E53-C5B3-4C21-AFBE-1EDC95B6B332}"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825B231-7904-48E9-8E23-809068657A98}" type="datetimeFigureOut">
              <a:rPr lang="bg-BG"/>
              <a:pPr>
                <a:defRPr/>
              </a:pPr>
              <a:t>07.6.2016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2A50A3-2AC7-4109-8A11-9EF281070458}"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19.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a:srcRect/>
          <a:stretch>
            <a:fillRect/>
          </a:stretch>
        </p:blipFill>
        <p:spPr bwMode="auto">
          <a:xfrm>
            <a:off x="395288" y="5357813"/>
            <a:ext cx="2735262" cy="771525"/>
          </a:xfrm>
          <a:prstGeom prst="rect">
            <a:avLst/>
          </a:prstGeom>
          <a:noFill/>
          <a:ln w="9525">
            <a:noFill/>
            <a:miter lim="800000"/>
            <a:headEnd/>
            <a:tailEnd/>
          </a:ln>
        </p:spPr>
      </p:pic>
      <p:pic>
        <p:nvPicPr>
          <p:cNvPr id="13314" name="Picture 4"/>
          <p:cNvPicPr>
            <a:picLocks noChangeAspect="1" noChangeArrowheads="1"/>
          </p:cNvPicPr>
          <p:nvPr/>
        </p:nvPicPr>
        <p:blipFill>
          <a:blip r:embed="rId3"/>
          <a:srcRect/>
          <a:stretch>
            <a:fillRect/>
          </a:stretch>
        </p:blipFill>
        <p:spPr bwMode="auto">
          <a:xfrm>
            <a:off x="7704138" y="5067300"/>
            <a:ext cx="1008062" cy="1008063"/>
          </a:xfrm>
          <a:prstGeom prst="rect">
            <a:avLst/>
          </a:prstGeom>
          <a:noFill/>
          <a:ln w="9525">
            <a:noFill/>
            <a:miter lim="800000"/>
            <a:headEnd/>
            <a:tailEnd/>
          </a:ln>
        </p:spPr>
      </p:pic>
      <p:sp>
        <p:nvSpPr>
          <p:cNvPr id="13315" name="Rectangle 3"/>
          <p:cNvSpPr>
            <a:spLocks noChangeArrowheads="1"/>
          </p:cNvSpPr>
          <p:nvPr/>
        </p:nvSpPr>
        <p:spPr bwMode="auto">
          <a:xfrm>
            <a:off x="2987675" y="5519738"/>
            <a:ext cx="4716463" cy="555625"/>
          </a:xfrm>
          <a:prstGeom prst="rect">
            <a:avLst/>
          </a:prstGeom>
          <a:noFill/>
          <a:ln w="9525">
            <a:noFill/>
            <a:miter lim="800000"/>
            <a:headEnd/>
            <a:tailEnd/>
          </a:ln>
        </p:spPr>
        <p:txBody>
          <a:bodyPr anchor="ctr">
            <a:spAutoFit/>
          </a:bodyPr>
          <a:lstStyle/>
          <a:p>
            <a:pPr algn="ctr"/>
            <a:r>
              <a:rPr lang="en-US" sz="1600" b="1">
                <a:solidFill>
                  <a:srgbClr val="0055A5"/>
                </a:solidFill>
                <a:latin typeface="Calibri" pitchFamily="34" charset="0"/>
              </a:rPr>
              <a:t>OTHERNESS</a:t>
            </a:r>
            <a:r>
              <a:rPr lang="en-US" sz="1600">
                <a:solidFill>
                  <a:srgbClr val="0055A5"/>
                </a:solidFill>
                <a:latin typeface="Calibri" pitchFamily="34" charset="0"/>
              </a:rPr>
              <a:t> project</a:t>
            </a:r>
          </a:p>
          <a:p>
            <a:pPr algn="ctr">
              <a:spcBef>
                <a:spcPts val="500"/>
              </a:spcBef>
            </a:pPr>
            <a:r>
              <a:rPr lang="bg-BG" altLang="bg-BG" sz="1000" b="1">
                <a:solidFill>
                  <a:srgbClr val="AB2E63"/>
                </a:solidFill>
                <a:latin typeface="Calibri" pitchFamily="34" charset="0"/>
                <a:ea typeface="Calibri" pitchFamily="34" charset="0"/>
                <a:cs typeface="Times New Roman" pitchFamily="18" charset="0"/>
              </a:rPr>
              <a:t>Project Code No: 2015-1-BG01-KA201-014300</a:t>
            </a:r>
            <a:r>
              <a:rPr lang="bg-BG" altLang="bg-BG" sz="600">
                <a:solidFill>
                  <a:srgbClr val="AB2E63"/>
                </a:solidFill>
              </a:rPr>
              <a:t> </a:t>
            </a:r>
            <a:endParaRPr lang="bg-BG" altLang="bg-BG">
              <a:solidFill>
                <a:srgbClr val="AB2E63"/>
              </a:solidFill>
            </a:endParaRPr>
          </a:p>
        </p:txBody>
      </p:sp>
      <p:sp>
        <p:nvSpPr>
          <p:cNvPr id="13316" name="Rectangle 3"/>
          <p:cNvSpPr>
            <a:spLocks noChangeArrowheads="1"/>
          </p:cNvSpPr>
          <p:nvPr/>
        </p:nvSpPr>
        <p:spPr bwMode="auto">
          <a:xfrm>
            <a:off x="0" y="908050"/>
            <a:ext cx="9144000" cy="369888"/>
          </a:xfrm>
          <a:prstGeom prst="rect">
            <a:avLst/>
          </a:prstGeom>
          <a:noFill/>
          <a:ln w="9525">
            <a:noFill/>
            <a:miter lim="800000"/>
            <a:headEnd/>
            <a:tailEnd/>
          </a:ln>
        </p:spPr>
        <p:txBody>
          <a:bodyPr anchor="ctr">
            <a:spAutoFit/>
          </a:bodyPr>
          <a:lstStyle/>
          <a:p>
            <a:pPr algn="ctr"/>
            <a:r>
              <a:rPr lang="en-US">
                <a:solidFill>
                  <a:srgbClr val="0055A5"/>
                </a:solidFill>
                <a:latin typeface="Calibri" pitchFamily="34" charset="0"/>
              </a:rPr>
              <a:t>D3_1 – Me &amp; Others</a:t>
            </a:r>
            <a:endParaRPr lang="bg-BG" altLang="bg-BG">
              <a:solidFill>
                <a:srgbClr val="0055A5"/>
              </a:solidFill>
            </a:endParaRPr>
          </a:p>
        </p:txBody>
      </p:sp>
      <p:cxnSp>
        <p:nvCxnSpPr>
          <p:cNvPr id="13317" name="Straight Connector 7"/>
          <p:cNvCxnSpPr>
            <a:cxnSpLocks noChangeShapeType="1"/>
          </p:cNvCxnSpPr>
          <p:nvPr/>
        </p:nvCxnSpPr>
        <p:spPr bwMode="auto">
          <a:xfrm>
            <a:off x="2916238" y="1370013"/>
            <a:ext cx="3311525" cy="0"/>
          </a:xfrm>
          <a:prstGeom prst="line">
            <a:avLst/>
          </a:prstGeom>
          <a:noFill/>
          <a:ln w="25400" algn="ctr">
            <a:solidFill>
              <a:srgbClr val="AC3065"/>
            </a:solidFill>
            <a:round/>
            <a:headEnd type="none" w="sm" len="sm"/>
            <a:tailEnd type="none" w="sm" len="sm"/>
          </a:ln>
        </p:spPr>
      </p:cxnSp>
      <p:sp>
        <p:nvSpPr>
          <p:cNvPr id="13318" name="Title 1"/>
          <p:cNvSpPr txBox="1">
            <a:spLocks/>
          </p:cNvSpPr>
          <p:nvPr/>
        </p:nvSpPr>
        <p:spPr bwMode="auto">
          <a:xfrm>
            <a:off x="0" y="2517775"/>
            <a:ext cx="9144000" cy="1143000"/>
          </a:xfrm>
          <a:prstGeom prst="rect">
            <a:avLst/>
          </a:prstGeom>
          <a:solidFill>
            <a:srgbClr val="F5C32B"/>
          </a:solidFill>
          <a:ln w="9525">
            <a:noFill/>
            <a:miter lim="800000"/>
            <a:headEnd/>
            <a:tailEnd/>
          </a:ln>
        </p:spPr>
        <p:txBody>
          <a:bodyPr anchor="ctr"/>
          <a:lstStyle/>
          <a:p>
            <a:pPr algn="ctr"/>
            <a:r>
              <a:rPr lang="en-US" sz="4400" b="1">
                <a:solidFill>
                  <a:srgbClr val="AD3367"/>
                </a:solidFill>
                <a:latin typeface="Calibri" pitchFamily="34" charset="0"/>
              </a:rPr>
              <a:t>IDENTITY</a:t>
            </a:r>
            <a:endParaRPr lang="bg-BG" sz="4400" b="1">
              <a:solidFill>
                <a:srgbClr val="AD3367"/>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1547813" y="1058863"/>
            <a:ext cx="5688012" cy="5799137"/>
          </a:xfrm>
          <a:prstGeom prst="rect">
            <a:avLst/>
          </a:prstGeom>
          <a:noFill/>
          <a:ln w="9525">
            <a:noFill/>
            <a:miter lim="800000"/>
            <a:headEnd/>
            <a:tailEnd/>
          </a:ln>
        </p:spPr>
      </p:pic>
      <p:sp>
        <p:nvSpPr>
          <p:cNvPr id="14338" name="Title 1"/>
          <p:cNvSpPr txBox="1">
            <a:spLocks/>
          </p:cNvSpPr>
          <p:nvPr/>
        </p:nvSpPr>
        <p:spPr bwMode="auto">
          <a:xfrm>
            <a:off x="0" y="0"/>
            <a:ext cx="9144000" cy="1143000"/>
          </a:xfrm>
          <a:prstGeom prst="rect">
            <a:avLst/>
          </a:prstGeom>
          <a:solidFill>
            <a:srgbClr val="F5C32B"/>
          </a:solidFill>
          <a:ln w="9525">
            <a:noFill/>
            <a:miter lim="800000"/>
            <a:headEnd/>
            <a:tailEnd/>
          </a:ln>
        </p:spPr>
        <p:txBody>
          <a:bodyPr anchor="ctr"/>
          <a:lstStyle/>
          <a:p>
            <a:pPr algn="ctr"/>
            <a:r>
              <a:rPr lang="en-US" sz="4400" b="1">
                <a:solidFill>
                  <a:srgbClr val="0D2C45"/>
                </a:solidFill>
                <a:latin typeface="Calibri" pitchFamily="34" charset="0"/>
              </a:rPr>
              <a:t>IDENTITY</a:t>
            </a:r>
            <a:endParaRPr lang="bg-BG" sz="4400" b="1">
              <a:solidFill>
                <a:srgbClr val="0D2C45"/>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Grp="1" noChangeAspect="1" noChangeArrowheads="1"/>
          </p:cNvPicPr>
          <p:nvPr>
            <p:ph idx="1"/>
          </p:nvPr>
        </p:nvPicPr>
        <p:blipFill>
          <a:blip r:embed="rId2"/>
          <a:srcRect/>
          <a:stretch>
            <a:fillRect/>
          </a:stretch>
        </p:blipFill>
        <p:spPr>
          <a:xfrm>
            <a:off x="3152775" y="4421188"/>
            <a:ext cx="3654425" cy="2436812"/>
          </a:xfrm>
        </p:spPr>
      </p:pic>
      <p:pic>
        <p:nvPicPr>
          <p:cNvPr id="15362" name="Picture 3"/>
          <p:cNvPicPr>
            <a:picLocks noChangeAspect="1" noChangeArrowheads="1"/>
          </p:cNvPicPr>
          <p:nvPr/>
        </p:nvPicPr>
        <p:blipFill>
          <a:blip r:embed="rId3"/>
          <a:srcRect/>
          <a:stretch>
            <a:fillRect/>
          </a:stretch>
        </p:blipFill>
        <p:spPr bwMode="auto">
          <a:xfrm>
            <a:off x="-4763" y="1143000"/>
            <a:ext cx="4792663" cy="2695575"/>
          </a:xfrm>
          <a:prstGeom prst="rect">
            <a:avLst/>
          </a:prstGeom>
          <a:noFill/>
          <a:ln w="9525">
            <a:noFill/>
            <a:miter lim="800000"/>
            <a:headEnd/>
            <a:tailEnd/>
          </a:ln>
        </p:spPr>
      </p:pic>
      <p:pic>
        <p:nvPicPr>
          <p:cNvPr id="15363" name="Picture 4"/>
          <p:cNvPicPr>
            <a:picLocks noChangeAspect="1" noChangeArrowheads="1"/>
          </p:cNvPicPr>
          <p:nvPr/>
        </p:nvPicPr>
        <p:blipFill>
          <a:blip r:embed="rId4"/>
          <a:srcRect/>
          <a:stretch>
            <a:fillRect/>
          </a:stretch>
        </p:blipFill>
        <p:spPr bwMode="auto">
          <a:xfrm>
            <a:off x="-4763" y="3579813"/>
            <a:ext cx="3278188" cy="3278187"/>
          </a:xfrm>
          <a:prstGeom prst="rect">
            <a:avLst/>
          </a:prstGeom>
          <a:noFill/>
          <a:ln w="9525">
            <a:noFill/>
            <a:miter lim="800000"/>
            <a:headEnd/>
            <a:tailEnd/>
          </a:ln>
        </p:spPr>
      </p:pic>
      <p:pic>
        <p:nvPicPr>
          <p:cNvPr id="15364" name="Picture 6"/>
          <p:cNvPicPr>
            <a:picLocks noChangeAspect="1" noChangeArrowheads="1"/>
          </p:cNvPicPr>
          <p:nvPr/>
        </p:nvPicPr>
        <p:blipFill>
          <a:blip r:embed="rId5"/>
          <a:srcRect/>
          <a:stretch>
            <a:fillRect/>
          </a:stretch>
        </p:blipFill>
        <p:spPr bwMode="auto">
          <a:xfrm>
            <a:off x="4787900" y="935038"/>
            <a:ext cx="4354513" cy="2905125"/>
          </a:xfrm>
          <a:prstGeom prst="rect">
            <a:avLst/>
          </a:prstGeom>
          <a:noFill/>
          <a:ln w="9525">
            <a:noFill/>
            <a:miter lim="800000"/>
            <a:headEnd/>
            <a:tailEnd/>
          </a:ln>
        </p:spPr>
      </p:pic>
      <p:sp>
        <p:nvSpPr>
          <p:cNvPr id="15365" name="Title 1"/>
          <p:cNvSpPr txBox="1">
            <a:spLocks/>
          </p:cNvSpPr>
          <p:nvPr/>
        </p:nvSpPr>
        <p:spPr bwMode="auto">
          <a:xfrm>
            <a:off x="0" y="0"/>
            <a:ext cx="9144000" cy="1143000"/>
          </a:xfrm>
          <a:prstGeom prst="rect">
            <a:avLst/>
          </a:prstGeom>
          <a:solidFill>
            <a:srgbClr val="92D050"/>
          </a:solidFill>
          <a:ln w="9525">
            <a:noFill/>
            <a:miter lim="800000"/>
            <a:headEnd/>
            <a:tailEnd/>
          </a:ln>
        </p:spPr>
        <p:txBody>
          <a:bodyPr anchor="ctr"/>
          <a:lstStyle/>
          <a:p>
            <a:pPr algn="ctr"/>
            <a:r>
              <a:rPr lang="en-US" sz="4400">
                <a:latin typeface="Calibri" pitchFamily="34" charset="0"/>
              </a:rPr>
              <a:t>Describe the babies</a:t>
            </a:r>
            <a:endParaRPr lang="bg-BG" sz="4400">
              <a:latin typeface="Calibri" pitchFamily="34" charset="0"/>
            </a:endParaRPr>
          </a:p>
        </p:txBody>
      </p:sp>
      <p:pic>
        <p:nvPicPr>
          <p:cNvPr id="15366" name="Picture 5"/>
          <p:cNvPicPr>
            <a:picLocks noChangeAspect="1" noChangeArrowheads="1"/>
          </p:cNvPicPr>
          <p:nvPr/>
        </p:nvPicPr>
        <p:blipFill>
          <a:blip r:embed="rId6"/>
          <a:srcRect/>
          <a:stretch>
            <a:fillRect/>
          </a:stretch>
        </p:blipFill>
        <p:spPr bwMode="auto">
          <a:xfrm>
            <a:off x="6686550" y="3581400"/>
            <a:ext cx="2457450" cy="3276600"/>
          </a:xfrm>
          <a:prstGeom prst="rect">
            <a:avLst/>
          </a:prstGeom>
          <a:noFill/>
          <a:ln w="9525">
            <a:noFill/>
            <a:miter lim="800000"/>
            <a:headEnd/>
            <a:tailEnd/>
          </a:ln>
        </p:spPr>
      </p:pic>
      <p:sp>
        <p:nvSpPr>
          <p:cNvPr id="5" name="Rectangle 4"/>
          <p:cNvSpPr/>
          <p:nvPr/>
        </p:nvSpPr>
        <p:spPr>
          <a:xfrm>
            <a:off x="3273425" y="3579813"/>
            <a:ext cx="3413125" cy="8572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Grp="1" noChangeAspect="1" noChangeArrowheads="1"/>
          </p:cNvPicPr>
          <p:nvPr>
            <p:ph idx="1"/>
          </p:nvPr>
        </p:nvPicPr>
        <p:blipFill>
          <a:blip r:embed="rId2"/>
          <a:srcRect/>
          <a:stretch>
            <a:fillRect/>
          </a:stretch>
        </p:blipFill>
        <p:spPr>
          <a:xfrm>
            <a:off x="22225" y="1116013"/>
            <a:ext cx="2051050" cy="3033712"/>
          </a:xfrm>
        </p:spPr>
      </p:pic>
      <p:pic>
        <p:nvPicPr>
          <p:cNvPr id="16386" name="Picture 3"/>
          <p:cNvPicPr>
            <a:picLocks noChangeAspect="1" noChangeArrowheads="1"/>
          </p:cNvPicPr>
          <p:nvPr/>
        </p:nvPicPr>
        <p:blipFill>
          <a:blip r:embed="rId3"/>
          <a:srcRect/>
          <a:stretch>
            <a:fillRect/>
          </a:stretch>
        </p:blipFill>
        <p:spPr bwMode="auto">
          <a:xfrm>
            <a:off x="20638" y="4089400"/>
            <a:ext cx="3683000" cy="2762250"/>
          </a:xfrm>
          <a:prstGeom prst="rect">
            <a:avLst/>
          </a:prstGeom>
          <a:noFill/>
          <a:ln w="9525">
            <a:noFill/>
            <a:miter lim="800000"/>
            <a:headEnd/>
            <a:tailEnd/>
          </a:ln>
        </p:spPr>
      </p:pic>
      <p:pic>
        <p:nvPicPr>
          <p:cNvPr id="16387" name="Picture 4"/>
          <p:cNvPicPr>
            <a:picLocks noChangeAspect="1" noChangeArrowheads="1"/>
          </p:cNvPicPr>
          <p:nvPr/>
        </p:nvPicPr>
        <p:blipFill>
          <a:blip r:embed="rId4"/>
          <a:srcRect/>
          <a:stretch>
            <a:fillRect/>
          </a:stretch>
        </p:blipFill>
        <p:spPr bwMode="auto">
          <a:xfrm>
            <a:off x="5038725" y="4089400"/>
            <a:ext cx="4070350" cy="2762250"/>
          </a:xfrm>
          <a:prstGeom prst="rect">
            <a:avLst/>
          </a:prstGeom>
          <a:noFill/>
          <a:ln w="9525">
            <a:noFill/>
            <a:miter lim="800000"/>
            <a:headEnd/>
            <a:tailEnd/>
          </a:ln>
        </p:spPr>
      </p:pic>
      <p:pic>
        <p:nvPicPr>
          <p:cNvPr id="16388" name="Picture 6"/>
          <p:cNvPicPr>
            <a:picLocks noChangeAspect="1" noChangeArrowheads="1"/>
          </p:cNvPicPr>
          <p:nvPr/>
        </p:nvPicPr>
        <p:blipFill>
          <a:blip r:embed="rId5"/>
          <a:srcRect/>
          <a:stretch>
            <a:fillRect/>
          </a:stretch>
        </p:blipFill>
        <p:spPr bwMode="auto">
          <a:xfrm>
            <a:off x="2073275" y="1116013"/>
            <a:ext cx="4770438" cy="2971800"/>
          </a:xfrm>
          <a:prstGeom prst="rect">
            <a:avLst/>
          </a:prstGeom>
          <a:noFill/>
          <a:ln w="9525">
            <a:noFill/>
            <a:miter lim="800000"/>
            <a:headEnd/>
            <a:tailEnd/>
          </a:ln>
        </p:spPr>
      </p:pic>
      <p:sp>
        <p:nvSpPr>
          <p:cNvPr id="16389" name="Title 1"/>
          <p:cNvSpPr txBox="1">
            <a:spLocks/>
          </p:cNvSpPr>
          <p:nvPr/>
        </p:nvSpPr>
        <p:spPr bwMode="auto">
          <a:xfrm>
            <a:off x="0" y="0"/>
            <a:ext cx="9144000" cy="1143000"/>
          </a:xfrm>
          <a:prstGeom prst="rect">
            <a:avLst/>
          </a:prstGeom>
          <a:solidFill>
            <a:srgbClr val="EBAE2A"/>
          </a:solidFill>
          <a:ln w="9525">
            <a:noFill/>
            <a:miter lim="800000"/>
            <a:headEnd/>
            <a:tailEnd/>
          </a:ln>
        </p:spPr>
        <p:txBody>
          <a:bodyPr anchor="ctr"/>
          <a:lstStyle/>
          <a:p>
            <a:pPr algn="ctr"/>
            <a:r>
              <a:rPr lang="en-US" sz="4400">
                <a:latin typeface="Calibri" pitchFamily="34" charset="0"/>
              </a:rPr>
              <a:t>Describe these people</a:t>
            </a:r>
            <a:endParaRPr lang="bg-BG" sz="4400">
              <a:latin typeface="Calibri" pitchFamily="34" charset="0"/>
            </a:endParaRPr>
          </a:p>
        </p:txBody>
      </p:sp>
      <p:pic>
        <p:nvPicPr>
          <p:cNvPr id="16390" name="Picture 5"/>
          <p:cNvPicPr>
            <a:picLocks noChangeAspect="1" noChangeArrowheads="1"/>
          </p:cNvPicPr>
          <p:nvPr/>
        </p:nvPicPr>
        <p:blipFill>
          <a:blip r:embed="rId6"/>
          <a:srcRect/>
          <a:stretch>
            <a:fillRect/>
          </a:stretch>
        </p:blipFill>
        <p:spPr bwMode="auto">
          <a:xfrm>
            <a:off x="6588125" y="1143000"/>
            <a:ext cx="2555875" cy="2944813"/>
          </a:xfrm>
          <a:prstGeom prst="rect">
            <a:avLst/>
          </a:prstGeom>
          <a:noFill/>
          <a:ln w="9525">
            <a:noFill/>
            <a:miter lim="800000"/>
            <a:headEnd/>
            <a:tailEnd/>
          </a:ln>
        </p:spPr>
      </p:pic>
      <p:sp>
        <p:nvSpPr>
          <p:cNvPr id="4" name="Rectangle 3"/>
          <p:cNvSpPr/>
          <p:nvPr/>
        </p:nvSpPr>
        <p:spPr>
          <a:xfrm>
            <a:off x="3703638" y="4087813"/>
            <a:ext cx="1335087" cy="2763837"/>
          </a:xfrm>
          <a:prstGeom prst="rect">
            <a:avLst/>
          </a:prstGeom>
          <a:solidFill>
            <a:srgbClr val="EBA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p:cNvPicPr>
          <p:nvPr/>
        </p:nvPicPr>
        <p:blipFill>
          <a:blip r:embed="rId2"/>
          <a:srcRect/>
          <a:stretch>
            <a:fillRect/>
          </a:stretch>
        </p:blipFill>
        <p:spPr bwMode="auto">
          <a:xfrm>
            <a:off x="0" y="1052513"/>
            <a:ext cx="9144000" cy="5805487"/>
          </a:xfrm>
          <a:prstGeom prst="rect">
            <a:avLst/>
          </a:prstGeom>
          <a:noFill/>
          <a:ln w="9525">
            <a:noFill/>
            <a:miter lim="800000"/>
            <a:headEnd/>
            <a:tailEnd/>
          </a:ln>
        </p:spPr>
      </p:pic>
      <p:sp>
        <p:nvSpPr>
          <p:cNvPr id="17410" name="Content Placeholder 2"/>
          <p:cNvSpPr txBox="1">
            <a:spLocks/>
          </p:cNvSpPr>
          <p:nvPr/>
        </p:nvSpPr>
        <p:spPr bwMode="auto">
          <a:xfrm>
            <a:off x="498475" y="1514475"/>
            <a:ext cx="8229600" cy="4525963"/>
          </a:xfrm>
          <a:prstGeom prst="rect">
            <a:avLst/>
          </a:prstGeom>
          <a:noFill/>
          <a:ln w="9525">
            <a:noFill/>
            <a:miter lim="800000"/>
            <a:headEnd/>
            <a:tailEnd/>
          </a:ln>
        </p:spPr>
        <p:txBody>
          <a:bodyPr/>
          <a:lstStyle/>
          <a:p>
            <a:pPr marL="342900" indent="-342900">
              <a:lnSpc>
                <a:spcPct val="107000"/>
              </a:lnSpc>
              <a:spcBef>
                <a:spcPct val="20000"/>
              </a:spcBef>
              <a:buFont typeface="Arial" charset="0"/>
              <a:buChar char="•"/>
              <a:tabLst>
                <a:tab pos="228600" algn="l"/>
              </a:tabLst>
            </a:pPr>
            <a:r>
              <a:rPr lang="en-US" sz="3200">
                <a:solidFill>
                  <a:srgbClr val="000056"/>
                </a:solidFill>
                <a:latin typeface="Calibri" pitchFamily="34" charset="0"/>
                <a:ea typeface="Calibri" pitchFamily="34" charset="0"/>
                <a:cs typeface="Times New Roman" pitchFamily="18" charset="0"/>
              </a:rPr>
              <a:t>What could you describe about the babies?</a:t>
            </a:r>
            <a:endParaRPr lang="bg-BG" sz="3200">
              <a:solidFill>
                <a:srgbClr val="000056"/>
              </a:solidFill>
              <a:latin typeface="Calibri" pitchFamily="34" charset="0"/>
              <a:ea typeface="Calibri" pitchFamily="34" charset="0"/>
              <a:cs typeface="Times New Roman" pitchFamily="18" charset="0"/>
            </a:endParaRPr>
          </a:p>
          <a:p>
            <a:pPr marL="342900" indent="-342900">
              <a:lnSpc>
                <a:spcPct val="107000"/>
              </a:lnSpc>
              <a:spcBef>
                <a:spcPct val="20000"/>
              </a:spcBef>
              <a:buFont typeface="Arial" charset="0"/>
              <a:buChar char="•"/>
              <a:tabLst>
                <a:tab pos="228600" algn="l"/>
              </a:tabLst>
            </a:pPr>
            <a:r>
              <a:rPr lang="en-US" sz="3200">
                <a:solidFill>
                  <a:srgbClr val="000056"/>
                </a:solidFill>
                <a:latin typeface="Calibri" pitchFamily="34" charset="0"/>
                <a:ea typeface="Calibri" pitchFamily="34" charset="0"/>
                <a:cs typeface="Times New Roman" pitchFamily="18" charset="0"/>
              </a:rPr>
              <a:t>Why could you describe more things </a:t>
            </a:r>
            <a:r>
              <a:rPr lang="bg-BG" sz="3200">
                <a:solidFill>
                  <a:srgbClr val="000056"/>
                </a:solidFill>
                <a:latin typeface="Calibri" pitchFamily="34" charset="0"/>
                <a:ea typeface="Calibri" pitchFamily="34" charset="0"/>
                <a:cs typeface="Times New Roman" pitchFamily="18" charset="0"/>
              </a:rPr>
              <a:t/>
            </a:r>
            <a:br>
              <a:rPr lang="bg-BG" sz="3200">
                <a:solidFill>
                  <a:srgbClr val="000056"/>
                </a:solidFill>
                <a:latin typeface="Calibri" pitchFamily="34" charset="0"/>
                <a:ea typeface="Calibri" pitchFamily="34" charset="0"/>
                <a:cs typeface="Times New Roman" pitchFamily="18" charset="0"/>
              </a:rPr>
            </a:br>
            <a:r>
              <a:rPr lang="en-US" sz="3200">
                <a:solidFill>
                  <a:srgbClr val="000056"/>
                </a:solidFill>
                <a:latin typeface="Calibri" pitchFamily="34" charset="0"/>
                <a:ea typeface="Calibri" pitchFamily="34" charset="0"/>
                <a:cs typeface="Times New Roman" pitchFamily="18" charset="0"/>
              </a:rPr>
              <a:t>in the adults?</a:t>
            </a:r>
            <a:endParaRPr lang="bg-BG" sz="3200">
              <a:solidFill>
                <a:srgbClr val="000056"/>
              </a:solidFill>
              <a:latin typeface="Calibri" pitchFamily="34" charset="0"/>
              <a:ea typeface="Calibri" pitchFamily="34" charset="0"/>
              <a:cs typeface="Times New Roman" pitchFamily="18" charset="0"/>
            </a:endParaRPr>
          </a:p>
          <a:p>
            <a:pPr marL="342900" indent="-342900">
              <a:lnSpc>
                <a:spcPct val="107000"/>
              </a:lnSpc>
              <a:spcBef>
                <a:spcPct val="20000"/>
              </a:spcBef>
              <a:buFont typeface="Arial" charset="0"/>
              <a:buChar char="•"/>
              <a:tabLst>
                <a:tab pos="228600" algn="l"/>
              </a:tabLst>
            </a:pPr>
            <a:r>
              <a:rPr lang="en-US" sz="3200">
                <a:solidFill>
                  <a:srgbClr val="000056"/>
                </a:solidFill>
                <a:latin typeface="Calibri" pitchFamily="34" charset="0"/>
                <a:ea typeface="Calibri" pitchFamily="34" charset="0"/>
                <a:cs typeface="Times New Roman" pitchFamily="18" charset="0"/>
              </a:rPr>
              <a:t>What changes as you grow up?</a:t>
            </a:r>
            <a:endParaRPr lang="bg-BG" sz="3200">
              <a:solidFill>
                <a:srgbClr val="000056"/>
              </a:solidFill>
              <a:latin typeface="Calibri" pitchFamily="34" charset="0"/>
              <a:ea typeface="Calibri" pitchFamily="34" charset="0"/>
              <a:cs typeface="Times New Roman" pitchFamily="18" charset="0"/>
            </a:endParaRPr>
          </a:p>
          <a:p>
            <a:pPr marL="342900" indent="-342900">
              <a:lnSpc>
                <a:spcPct val="107000"/>
              </a:lnSpc>
              <a:spcBef>
                <a:spcPct val="20000"/>
              </a:spcBef>
              <a:buFont typeface="Arial" charset="0"/>
              <a:buChar char="•"/>
              <a:tabLst>
                <a:tab pos="228600" algn="l"/>
              </a:tabLst>
            </a:pPr>
            <a:r>
              <a:rPr lang="en-US" sz="3200">
                <a:solidFill>
                  <a:srgbClr val="000056"/>
                </a:solidFill>
                <a:latin typeface="Calibri" pitchFamily="34" charset="0"/>
                <a:ea typeface="Calibri" pitchFamily="34" charset="0"/>
                <a:cs typeface="Times New Roman" pitchFamily="18" charset="0"/>
              </a:rPr>
              <a:t>What things stay the same?</a:t>
            </a:r>
          </a:p>
          <a:p>
            <a:pPr marL="342900" indent="-342900">
              <a:lnSpc>
                <a:spcPct val="107000"/>
              </a:lnSpc>
              <a:spcBef>
                <a:spcPct val="20000"/>
              </a:spcBef>
              <a:buFont typeface="Arial" charset="0"/>
              <a:buChar char="•"/>
              <a:tabLst>
                <a:tab pos="228600" algn="l"/>
              </a:tabLst>
            </a:pPr>
            <a:r>
              <a:rPr lang="en-US" sz="3200">
                <a:solidFill>
                  <a:srgbClr val="000056"/>
                </a:solidFill>
                <a:latin typeface="Calibri" pitchFamily="34" charset="0"/>
                <a:ea typeface="Calibri" pitchFamily="34" charset="0"/>
                <a:cs typeface="Times New Roman" pitchFamily="18" charset="0"/>
              </a:rPr>
              <a:t> Does a baby or an adult deserve to be treated differently to others?</a:t>
            </a:r>
            <a:endParaRPr lang="bg-BG" sz="3200">
              <a:solidFill>
                <a:srgbClr val="000056"/>
              </a:solidFill>
              <a:latin typeface="Calibri" pitchFamily="34" charset="0"/>
              <a:ea typeface="Calibri" pitchFamily="34" charset="0"/>
              <a:cs typeface="Times New Roman" pitchFamily="18" charset="0"/>
            </a:endParaRPr>
          </a:p>
        </p:txBody>
      </p:sp>
      <p:sp>
        <p:nvSpPr>
          <p:cNvPr id="17411" name="Title 1"/>
          <p:cNvSpPr>
            <a:spLocks noGrp="1"/>
          </p:cNvSpPr>
          <p:nvPr>
            <p:ph type="title"/>
          </p:nvPr>
        </p:nvSpPr>
        <p:spPr>
          <a:xfrm>
            <a:off x="-1588" y="0"/>
            <a:ext cx="9144001" cy="1143000"/>
          </a:xfrm>
          <a:solidFill>
            <a:srgbClr val="000056"/>
          </a:solidFill>
        </p:spPr>
        <p:txBody>
          <a:bodyPr/>
          <a:lstStyle/>
          <a:p>
            <a:r>
              <a:rPr lang="en-US" smtClean="0">
                <a:solidFill>
                  <a:schemeClr val="bg1"/>
                </a:solidFill>
              </a:rPr>
              <a:t>Let’s discuss</a:t>
            </a:r>
            <a:endParaRPr lang="bg-BG" smtClean="0">
              <a:solidFill>
                <a:schemeClr val="bg1"/>
              </a:solidFill>
            </a:endParaRPr>
          </a:p>
        </p:txBody>
      </p:sp>
      <p:sp>
        <p:nvSpPr>
          <p:cNvPr id="17412" name="Content Placeholder 2"/>
          <p:cNvSpPr>
            <a:spLocks noGrp="1"/>
          </p:cNvSpPr>
          <p:nvPr>
            <p:ph idx="1"/>
          </p:nvPr>
        </p:nvSpPr>
        <p:spPr>
          <a:xfrm>
            <a:off x="468313" y="1495425"/>
            <a:ext cx="8229600" cy="4525963"/>
          </a:xfrm>
        </p:spPr>
        <p:txBody>
          <a:bodyPr/>
          <a:lstStyle/>
          <a:p>
            <a:pPr>
              <a:lnSpc>
                <a:spcPct val="107000"/>
              </a:lnSpc>
              <a:tabLst>
                <a:tab pos="228600" algn="l"/>
              </a:tabLst>
            </a:pPr>
            <a:r>
              <a:rPr lang="en-US" smtClean="0">
                <a:solidFill>
                  <a:schemeClr val="bg1"/>
                </a:solidFill>
                <a:ea typeface="Calibri" pitchFamily="34" charset="0"/>
                <a:cs typeface="Times New Roman" pitchFamily="18" charset="0"/>
              </a:rPr>
              <a:t>What could you describe about the babies?</a:t>
            </a:r>
            <a:endParaRPr lang="bg-BG" smtClean="0">
              <a:solidFill>
                <a:schemeClr val="bg1"/>
              </a:solidFill>
              <a:ea typeface="Calibri" pitchFamily="34" charset="0"/>
              <a:cs typeface="Times New Roman" pitchFamily="18" charset="0"/>
            </a:endParaRPr>
          </a:p>
          <a:p>
            <a:pPr>
              <a:lnSpc>
                <a:spcPct val="107000"/>
              </a:lnSpc>
              <a:tabLst>
                <a:tab pos="228600" algn="l"/>
              </a:tabLst>
            </a:pPr>
            <a:r>
              <a:rPr lang="en-US" smtClean="0">
                <a:solidFill>
                  <a:schemeClr val="bg1"/>
                </a:solidFill>
                <a:ea typeface="Calibri" pitchFamily="34" charset="0"/>
                <a:cs typeface="Times New Roman" pitchFamily="18" charset="0"/>
              </a:rPr>
              <a:t>Why could you describe more things </a:t>
            </a:r>
            <a:r>
              <a:rPr lang="bg-BG" smtClean="0">
                <a:solidFill>
                  <a:schemeClr val="bg1"/>
                </a:solidFill>
                <a:ea typeface="Calibri" pitchFamily="34" charset="0"/>
                <a:cs typeface="Times New Roman" pitchFamily="18" charset="0"/>
              </a:rPr>
              <a:t/>
            </a:r>
            <a:br>
              <a:rPr lang="bg-BG" smtClean="0">
                <a:solidFill>
                  <a:schemeClr val="bg1"/>
                </a:solidFill>
                <a:ea typeface="Calibri" pitchFamily="34" charset="0"/>
                <a:cs typeface="Times New Roman" pitchFamily="18" charset="0"/>
              </a:rPr>
            </a:br>
            <a:r>
              <a:rPr lang="en-US" smtClean="0">
                <a:solidFill>
                  <a:schemeClr val="bg1"/>
                </a:solidFill>
                <a:ea typeface="Calibri" pitchFamily="34" charset="0"/>
                <a:cs typeface="Times New Roman" pitchFamily="18" charset="0"/>
              </a:rPr>
              <a:t>in the adults?</a:t>
            </a:r>
            <a:endParaRPr lang="bg-BG" smtClean="0">
              <a:solidFill>
                <a:schemeClr val="bg1"/>
              </a:solidFill>
              <a:ea typeface="Calibri" pitchFamily="34" charset="0"/>
              <a:cs typeface="Times New Roman" pitchFamily="18" charset="0"/>
            </a:endParaRPr>
          </a:p>
          <a:p>
            <a:pPr>
              <a:lnSpc>
                <a:spcPct val="107000"/>
              </a:lnSpc>
              <a:tabLst>
                <a:tab pos="228600" algn="l"/>
              </a:tabLst>
            </a:pPr>
            <a:r>
              <a:rPr lang="en-US" smtClean="0">
                <a:solidFill>
                  <a:schemeClr val="bg1"/>
                </a:solidFill>
                <a:ea typeface="Calibri" pitchFamily="34" charset="0"/>
                <a:cs typeface="Times New Roman" pitchFamily="18" charset="0"/>
              </a:rPr>
              <a:t>What changes as you grow up?</a:t>
            </a:r>
            <a:endParaRPr lang="bg-BG" smtClean="0">
              <a:solidFill>
                <a:schemeClr val="bg1"/>
              </a:solidFill>
              <a:ea typeface="Calibri" pitchFamily="34" charset="0"/>
              <a:cs typeface="Times New Roman" pitchFamily="18" charset="0"/>
            </a:endParaRPr>
          </a:p>
          <a:p>
            <a:pPr>
              <a:lnSpc>
                <a:spcPct val="107000"/>
              </a:lnSpc>
              <a:tabLst>
                <a:tab pos="228600" algn="l"/>
              </a:tabLst>
            </a:pPr>
            <a:r>
              <a:rPr lang="en-US" smtClean="0">
                <a:solidFill>
                  <a:schemeClr val="bg1"/>
                </a:solidFill>
                <a:ea typeface="Calibri" pitchFamily="34" charset="0"/>
                <a:cs typeface="Times New Roman" pitchFamily="18" charset="0"/>
              </a:rPr>
              <a:t>What things stay the same?</a:t>
            </a:r>
          </a:p>
          <a:p>
            <a:pPr>
              <a:lnSpc>
                <a:spcPct val="107000"/>
              </a:lnSpc>
              <a:tabLst>
                <a:tab pos="228600" algn="l"/>
              </a:tabLst>
            </a:pPr>
            <a:r>
              <a:rPr lang="en-US" smtClean="0">
                <a:solidFill>
                  <a:schemeClr val="bg1"/>
                </a:solidFill>
                <a:ea typeface="Calibri" pitchFamily="34" charset="0"/>
                <a:cs typeface="Times New Roman" pitchFamily="18" charset="0"/>
              </a:rPr>
              <a:t> Does a baby or an adult deserve to be treated differently to others?</a:t>
            </a:r>
            <a:endParaRPr lang="bg-BG" smtClean="0">
              <a:solidFill>
                <a:schemeClr val="bg1"/>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p:cNvPicPr>
            <a:picLocks noChangeAspect="1"/>
          </p:cNvPicPr>
          <p:nvPr/>
        </p:nvPicPr>
        <p:blipFill>
          <a:blip r:embed="rId2"/>
          <a:srcRect/>
          <a:stretch>
            <a:fillRect/>
          </a:stretch>
        </p:blipFill>
        <p:spPr bwMode="auto">
          <a:xfrm>
            <a:off x="6350" y="1014413"/>
            <a:ext cx="4541838" cy="5843587"/>
          </a:xfrm>
          <a:prstGeom prst="rect">
            <a:avLst/>
          </a:prstGeom>
          <a:noFill/>
          <a:ln w="9525">
            <a:noFill/>
            <a:miter lim="800000"/>
            <a:headEnd/>
            <a:tailEnd/>
          </a:ln>
        </p:spPr>
      </p:pic>
      <p:pic>
        <p:nvPicPr>
          <p:cNvPr id="18434" name="Picture 10"/>
          <p:cNvPicPr>
            <a:picLocks noChangeAspect="1"/>
          </p:cNvPicPr>
          <p:nvPr/>
        </p:nvPicPr>
        <p:blipFill>
          <a:blip r:embed="rId3"/>
          <a:srcRect/>
          <a:stretch>
            <a:fillRect/>
          </a:stretch>
        </p:blipFill>
        <p:spPr bwMode="auto">
          <a:xfrm>
            <a:off x="4548188" y="1014413"/>
            <a:ext cx="4595812" cy="5843587"/>
          </a:xfrm>
          <a:prstGeom prst="rect">
            <a:avLst/>
          </a:prstGeom>
          <a:noFill/>
          <a:ln w="9525">
            <a:noFill/>
            <a:miter lim="800000"/>
            <a:headEnd/>
            <a:tailEnd/>
          </a:ln>
        </p:spPr>
      </p:pic>
      <p:sp>
        <p:nvSpPr>
          <p:cNvPr id="18435" name="Content Placeholder 2"/>
          <p:cNvSpPr txBox="1">
            <a:spLocks/>
          </p:cNvSpPr>
          <p:nvPr/>
        </p:nvSpPr>
        <p:spPr bwMode="auto">
          <a:xfrm>
            <a:off x="468313" y="1495425"/>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t>Is w</a:t>
            </a:r>
            <a:r>
              <a:rPr lang="en-US" sz="3200">
                <a:latin typeface="Calibri" pitchFamily="34" charset="0"/>
              </a:rPr>
              <a:t>ho you are</a:t>
            </a:r>
          </a:p>
          <a:p>
            <a:pPr marL="342900" indent="-342900">
              <a:spcBef>
                <a:spcPct val="20000"/>
              </a:spcBef>
              <a:buFont typeface="Arial" charset="0"/>
              <a:buChar char="•"/>
            </a:pPr>
            <a:r>
              <a:rPr lang="en-US" sz="3200">
                <a:latin typeface="Calibri" pitchFamily="34" charset="0"/>
              </a:rPr>
              <a:t>Is a set of characteristics that define you as a person</a:t>
            </a:r>
          </a:p>
          <a:p>
            <a:pPr marL="342900" indent="-342900">
              <a:spcBef>
                <a:spcPct val="20000"/>
              </a:spcBef>
              <a:buFont typeface="Arial" charset="0"/>
              <a:buChar char="•"/>
            </a:pPr>
            <a:r>
              <a:rPr lang="en-US" sz="3200">
                <a:latin typeface="Calibri" pitchFamily="34" charset="0"/>
              </a:rPr>
              <a:t>Inborn </a:t>
            </a:r>
            <a:r>
              <a:rPr lang="en-GB" altLang="en-US" sz="3200">
                <a:latin typeface="Calibri" pitchFamily="34" charset="0"/>
                <a:cs typeface="Arial" charset="0"/>
              </a:rPr>
              <a:t>characteristics of identity: eye colour, race, gender etc. </a:t>
            </a:r>
          </a:p>
          <a:p>
            <a:pPr marL="342900" indent="-342900">
              <a:spcBef>
                <a:spcPct val="20000"/>
              </a:spcBef>
              <a:buFont typeface="Arial" charset="0"/>
              <a:buChar char="•"/>
            </a:pPr>
            <a:r>
              <a:rPr lang="en-GB" sz="3200">
                <a:latin typeface="Calibri" pitchFamily="34" charset="0"/>
                <a:cs typeface="Arial" charset="0"/>
              </a:rPr>
              <a:t>Developed characteristics (could change with time): personality, interests, beliefs etc.</a:t>
            </a:r>
          </a:p>
          <a:p>
            <a:pPr marL="342900" indent="-342900">
              <a:spcBef>
                <a:spcPct val="20000"/>
              </a:spcBef>
              <a:buFont typeface="Arial" charset="0"/>
              <a:buChar char="•"/>
            </a:pPr>
            <a:endParaRPr lang="bg-BG" sz="3200">
              <a:latin typeface="Calibri" pitchFamily="34" charset="0"/>
            </a:endParaRPr>
          </a:p>
        </p:txBody>
      </p:sp>
      <p:sp>
        <p:nvSpPr>
          <p:cNvPr id="18436" name="Title 1"/>
          <p:cNvSpPr txBox="1">
            <a:spLocks/>
          </p:cNvSpPr>
          <p:nvPr/>
        </p:nvSpPr>
        <p:spPr bwMode="auto">
          <a:xfrm>
            <a:off x="0" y="0"/>
            <a:ext cx="9144000" cy="1143000"/>
          </a:xfrm>
          <a:prstGeom prst="rect">
            <a:avLst/>
          </a:prstGeom>
          <a:solidFill>
            <a:srgbClr val="EBAE2A"/>
          </a:solidFill>
          <a:ln w="9525">
            <a:noFill/>
            <a:miter lim="800000"/>
            <a:headEnd/>
            <a:tailEnd/>
          </a:ln>
        </p:spPr>
        <p:txBody>
          <a:bodyPr anchor="ctr"/>
          <a:lstStyle/>
          <a:p>
            <a:pPr algn="ctr"/>
            <a:r>
              <a:rPr lang="en-US" sz="4400">
                <a:latin typeface="Calibri" pitchFamily="34" charset="0"/>
              </a:rPr>
              <a:t>Your identity</a:t>
            </a:r>
            <a:endParaRPr lang="bg-BG" sz="440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ChangeArrowheads="1"/>
          </p:cNvSpPr>
          <p:nvPr/>
        </p:nvSpPr>
        <p:spPr bwMode="auto">
          <a:xfrm>
            <a:off x="-25400" y="5876925"/>
            <a:ext cx="9169400" cy="461963"/>
          </a:xfrm>
          <a:prstGeom prst="rect">
            <a:avLst/>
          </a:prstGeom>
          <a:noFill/>
          <a:ln w="9525">
            <a:noFill/>
            <a:miter lim="800000"/>
            <a:headEnd/>
            <a:tailEnd/>
          </a:ln>
        </p:spPr>
        <p:txBody>
          <a:bodyPr>
            <a:spAutoFit/>
          </a:bodyPr>
          <a:lstStyle/>
          <a:p>
            <a:pPr algn="ctr"/>
            <a:r>
              <a:rPr lang="en-US" sz="1200">
                <a:solidFill>
                  <a:srgbClr val="0055A5"/>
                </a:solidFill>
                <a:latin typeface="Calibri" pitchFamily="34" charset="0"/>
                <a:ea typeface="Calibri" pitchFamily="34" charset="0"/>
                <a:cs typeface="Times New Roman" pitchFamily="18" charset="0"/>
              </a:rPr>
              <a:t>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bg-BG" sz="1200">
              <a:solidFill>
                <a:srgbClr val="0055A5"/>
              </a:solidFill>
              <a:latin typeface="Calibri" pitchFamily="34" charset="0"/>
              <a:ea typeface="Calibri" pitchFamily="34" charset="0"/>
              <a:cs typeface="Times New Roman" pitchFamily="18" charset="0"/>
            </a:endParaRPr>
          </a:p>
        </p:txBody>
      </p:sp>
      <p:pic>
        <p:nvPicPr>
          <p:cNvPr id="1029" name="Picture 4"/>
          <p:cNvPicPr>
            <a:picLocks noChangeAspect="1" noChangeArrowheads="1"/>
          </p:cNvPicPr>
          <p:nvPr/>
        </p:nvPicPr>
        <p:blipFill>
          <a:blip r:embed="rId3"/>
          <a:srcRect/>
          <a:stretch>
            <a:fillRect/>
          </a:stretch>
        </p:blipFill>
        <p:spPr bwMode="auto">
          <a:xfrm>
            <a:off x="138113" y="4652963"/>
            <a:ext cx="3867150" cy="1095375"/>
          </a:xfrm>
          <a:prstGeom prst="rect">
            <a:avLst/>
          </a:prstGeom>
          <a:noFill/>
          <a:ln w="9525">
            <a:noFill/>
            <a:miter lim="800000"/>
            <a:headEnd/>
            <a:tailEnd/>
          </a:ln>
        </p:spPr>
      </p:pic>
      <p:pic>
        <p:nvPicPr>
          <p:cNvPr id="1030" name="Picture 5"/>
          <p:cNvPicPr>
            <a:picLocks noChangeAspect="1" noChangeArrowheads="1"/>
          </p:cNvPicPr>
          <p:nvPr/>
        </p:nvPicPr>
        <p:blipFill>
          <a:blip r:embed="rId4"/>
          <a:srcRect/>
          <a:stretch>
            <a:fillRect/>
          </a:stretch>
        </p:blipFill>
        <p:spPr bwMode="auto">
          <a:xfrm>
            <a:off x="142875" y="3644900"/>
            <a:ext cx="3355975" cy="879475"/>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6516688" y="3141663"/>
          <a:ext cx="2303462" cy="1385887"/>
        </p:xfrm>
        <a:graphic>
          <a:graphicData uri="http://schemas.openxmlformats.org/presentationml/2006/ole">
            <p:oleObj spid="_x0000_s1027" name="Acrobat Document" r:id="rId5" imgW="2565360" imgH="1545840" progId="AcroExch.Document.7">
              <p:embed/>
            </p:oleObj>
          </a:graphicData>
        </a:graphic>
      </p:graphicFrame>
      <p:pic>
        <p:nvPicPr>
          <p:cNvPr id="1031" name="Picture 7"/>
          <p:cNvPicPr>
            <a:picLocks noChangeAspect="1" noChangeArrowheads="1"/>
          </p:cNvPicPr>
          <p:nvPr/>
        </p:nvPicPr>
        <p:blipFill>
          <a:blip r:embed="rId6"/>
          <a:srcRect/>
          <a:stretch>
            <a:fillRect/>
          </a:stretch>
        </p:blipFill>
        <p:spPr bwMode="auto">
          <a:xfrm>
            <a:off x="3702050" y="3554413"/>
            <a:ext cx="2627313" cy="933450"/>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6469063" y="4797425"/>
            <a:ext cx="2374900" cy="806450"/>
          </a:xfrm>
          <a:prstGeom prst="rect">
            <a:avLst/>
          </a:prstGeom>
          <a:noFill/>
          <a:ln w="9525">
            <a:noFill/>
            <a:miter lim="800000"/>
            <a:headEnd/>
            <a:tailEnd/>
          </a:ln>
        </p:spPr>
      </p:pic>
      <p:pic>
        <p:nvPicPr>
          <p:cNvPr id="1033" name="Picture 9"/>
          <p:cNvPicPr>
            <a:picLocks noChangeAspect="1" noChangeArrowheads="1"/>
          </p:cNvPicPr>
          <p:nvPr/>
        </p:nvPicPr>
        <p:blipFill>
          <a:blip r:embed="rId8"/>
          <a:srcRect/>
          <a:stretch>
            <a:fillRect/>
          </a:stretch>
        </p:blipFill>
        <p:spPr bwMode="auto">
          <a:xfrm>
            <a:off x="4140200" y="4694238"/>
            <a:ext cx="1944688" cy="1054100"/>
          </a:xfrm>
          <a:prstGeom prst="rect">
            <a:avLst/>
          </a:prstGeom>
          <a:noFill/>
          <a:ln w="9525">
            <a:noFill/>
            <a:miter lim="800000"/>
            <a:headEnd/>
            <a:tailEnd/>
          </a:ln>
        </p:spPr>
      </p:pic>
      <p:pic>
        <p:nvPicPr>
          <p:cNvPr id="1034" name="Picture 10" descr="C:\elena\OTHERNESS PROJECT 2015-2018\PR\otherness-logo.jpg"/>
          <p:cNvPicPr>
            <a:picLocks noChangeAspect="1" noChangeArrowheads="1"/>
          </p:cNvPicPr>
          <p:nvPr/>
        </p:nvPicPr>
        <p:blipFill>
          <a:blip r:embed="rId9"/>
          <a:srcRect/>
          <a:stretch>
            <a:fillRect/>
          </a:stretch>
        </p:blipFill>
        <p:spPr bwMode="auto">
          <a:xfrm>
            <a:off x="6875463" y="258763"/>
            <a:ext cx="2090737" cy="2090737"/>
          </a:xfrm>
          <a:prstGeom prst="rect">
            <a:avLst/>
          </a:prstGeom>
          <a:noFill/>
          <a:ln w="9525">
            <a:noFill/>
            <a:miter lim="800000"/>
            <a:headEnd/>
            <a:tailEnd/>
          </a:ln>
        </p:spPr>
      </p:pic>
      <p:sp>
        <p:nvSpPr>
          <p:cNvPr id="1035" name="Rectangle 11"/>
          <p:cNvSpPr>
            <a:spLocks noChangeArrowheads="1"/>
          </p:cNvSpPr>
          <p:nvPr/>
        </p:nvSpPr>
        <p:spPr bwMode="auto">
          <a:xfrm>
            <a:off x="227013" y="385763"/>
            <a:ext cx="6145212" cy="1963737"/>
          </a:xfrm>
          <a:prstGeom prst="rect">
            <a:avLst/>
          </a:prstGeom>
          <a:noFill/>
          <a:ln w="9525">
            <a:noFill/>
            <a:miter lim="800000"/>
            <a:headEnd/>
            <a:tailEnd/>
          </a:ln>
        </p:spPr>
        <p:txBody>
          <a:bodyPr>
            <a:spAutoFit/>
          </a:bodyPr>
          <a:lstStyle/>
          <a:p>
            <a:pPr>
              <a:lnSpc>
                <a:spcPct val="115000"/>
              </a:lnSpc>
              <a:spcAft>
                <a:spcPts val="1000"/>
              </a:spcAft>
            </a:pPr>
            <a:r>
              <a:rPr lang="en-US" sz="2000">
                <a:solidFill>
                  <a:srgbClr val="0055A5"/>
                </a:solidFill>
                <a:latin typeface="Calibri" pitchFamily="34" charset="0"/>
                <a:ea typeface="Calibri" pitchFamily="34" charset="0"/>
                <a:cs typeface="Times New Roman" pitchFamily="18" charset="0"/>
              </a:rPr>
              <a:t>Created by </a:t>
            </a:r>
            <a:r>
              <a:rPr lang="en-US" sz="2000" b="1">
                <a:solidFill>
                  <a:srgbClr val="0055A5"/>
                </a:solidFill>
                <a:latin typeface="Calibri" pitchFamily="34" charset="0"/>
                <a:ea typeface="Calibri" pitchFamily="34" charset="0"/>
                <a:cs typeface="Times New Roman" pitchFamily="18" charset="0"/>
              </a:rPr>
              <a:t>PROSVETA – SOFIA Foundation</a:t>
            </a:r>
            <a:r>
              <a:rPr lang="en-US" sz="2000">
                <a:solidFill>
                  <a:srgbClr val="0055A5"/>
                </a:solidFill>
                <a:latin typeface="Calibri" pitchFamily="34" charset="0"/>
                <a:ea typeface="Calibri" pitchFamily="34" charset="0"/>
                <a:cs typeface="Times New Roman" pitchFamily="18" charset="0"/>
              </a:rPr>
              <a:t>, Bulgaria </a:t>
            </a:r>
            <a:endParaRPr lang="bg-BG" sz="2000">
              <a:solidFill>
                <a:srgbClr val="0055A5"/>
              </a:solidFill>
              <a:latin typeface="Calibri" pitchFamily="34" charset="0"/>
              <a:ea typeface="Calibri" pitchFamily="34" charset="0"/>
              <a:cs typeface="Times New Roman" pitchFamily="18" charset="0"/>
            </a:endParaRPr>
          </a:p>
          <a:p>
            <a:pPr>
              <a:lnSpc>
                <a:spcPct val="115000"/>
              </a:lnSpc>
              <a:spcAft>
                <a:spcPts val="1000"/>
              </a:spcAft>
            </a:pPr>
            <a:r>
              <a:rPr lang="en-US" sz="2000">
                <a:solidFill>
                  <a:srgbClr val="0055A5"/>
                </a:solidFill>
                <a:latin typeface="Calibri" pitchFamily="34" charset="0"/>
                <a:ea typeface="Calibri" pitchFamily="34" charset="0"/>
                <a:cs typeface="Times New Roman" pitchFamily="18" charset="0"/>
              </a:rPr>
              <a:t>As a digital resource for the Erasmus +, KA2 </a:t>
            </a:r>
          </a:p>
          <a:p>
            <a:pPr>
              <a:lnSpc>
                <a:spcPct val="115000"/>
              </a:lnSpc>
              <a:spcAft>
                <a:spcPts val="1000"/>
              </a:spcAft>
            </a:pPr>
            <a:r>
              <a:rPr lang="en-US" sz="2400" b="1">
                <a:solidFill>
                  <a:srgbClr val="A92960"/>
                </a:solidFill>
                <a:latin typeface="Calibri" pitchFamily="34" charset="0"/>
                <a:ea typeface="Calibri" pitchFamily="34" charset="0"/>
                <a:cs typeface="Times New Roman" pitchFamily="18" charset="0"/>
              </a:rPr>
              <a:t>OTHERNESS</a:t>
            </a:r>
            <a:r>
              <a:rPr lang="en-US" sz="2400">
                <a:solidFill>
                  <a:srgbClr val="A92960"/>
                </a:solidFill>
                <a:latin typeface="Calibri" pitchFamily="34" charset="0"/>
                <a:ea typeface="Calibri" pitchFamily="34" charset="0"/>
                <a:cs typeface="Times New Roman" pitchFamily="18" charset="0"/>
              </a:rPr>
              <a:t> project</a:t>
            </a:r>
            <a:endParaRPr lang="bg-BG" sz="2400">
              <a:solidFill>
                <a:srgbClr val="A92960"/>
              </a:solidFill>
              <a:latin typeface="Calibri" pitchFamily="34" charset="0"/>
              <a:ea typeface="Calibri" pitchFamily="34" charset="0"/>
              <a:cs typeface="Times New Roman" pitchFamily="18" charset="0"/>
            </a:endParaRPr>
          </a:p>
          <a:p>
            <a:pPr>
              <a:lnSpc>
                <a:spcPct val="115000"/>
              </a:lnSpc>
              <a:spcAft>
                <a:spcPts val="1000"/>
              </a:spcAft>
            </a:pPr>
            <a:r>
              <a:rPr lang="bg-BG" sz="1600" b="1" i="1">
                <a:solidFill>
                  <a:srgbClr val="A92960"/>
                </a:solidFill>
                <a:latin typeface="Calibri" pitchFamily="34" charset="0"/>
                <a:ea typeface="Calibri" pitchFamily="34" charset="0"/>
                <a:cs typeface="Times New Roman" pitchFamily="18" charset="0"/>
              </a:rPr>
              <a:t>Project Code No: 2015-1-BG01-KA201-014300</a:t>
            </a:r>
            <a:endParaRPr lang="bg-BG" sz="1600" i="1">
              <a:solidFill>
                <a:srgbClr val="A92960"/>
              </a:solidFill>
              <a:latin typeface="Calibri" pitchFamily="34" charset="0"/>
              <a:ea typeface="Calibri" pitchFamily="34" charset="0"/>
              <a:cs typeface="Times New Roman" pitchFamily="18" charset="0"/>
            </a:endParaRPr>
          </a:p>
        </p:txBody>
      </p:sp>
      <p:sp>
        <p:nvSpPr>
          <p:cNvPr id="13" name="Rectangle 12"/>
          <p:cNvSpPr/>
          <p:nvPr/>
        </p:nvSpPr>
        <p:spPr>
          <a:xfrm>
            <a:off x="0" y="2420938"/>
            <a:ext cx="9169400" cy="442912"/>
          </a:xfrm>
          <a:prstGeom prst="rect">
            <a:avLst/>
          </a:prstGeom>
        </p:spPr>
        <p:txBody>
          <a:bodyPr>
            <a:spAutoFit/>
          </a:bodyPr>
          <a:lstStyle/>
          <a:p>
            <a:pPr algn="ctr" fontAlgn="auto">
              <a:lnSpc>
                <a:spcPct val="115000"/>
              </a:lnSpc>
              <a:spcBef>
                <a:spcPts val="0"/>
              </a:spcBef>
              <a:spcAft>
                <a:spcPts val="1000"/>
              </a:spcAft>
              <a:defRPr/>
            </a:pPr>
            <a:r>
              <a:rPr lang="en-US" sz="2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All </a:t>
            </a:r>
            <a:r>
              <a:rPr lang="en-US" sz="2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images and multimedia objects are within the CC intellectual properties </a:t>
            </a:r>
            <a:r>
              <a:rPr lang="en-US" sz="2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law.</a:t>
            </a:r>
            <a:endParaRPr lang="bg-BG" sz="2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211</Words>
  <Application>Microsoft Office PowerPoint</Application>
  <PresentationFormat>Презентация на цял екран (4:3)</PresentationFormat>
  <Paragraphs>29</Paragraphs>
  <Slides>7</Slides>
  <Notes>0</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Calibri</vt:lpstr>
      <vt:lpstr>Arial</vt:lpstr>
      <vt:lpstr>Times New Roman</vt:lpstr>
      <vt:lpstr>Office Theme</vt:lpstr>
      <vt:lpstr>Acrobat Document</vt:lpstr>
      <vt:lpstr>Slide 1</vt:lpstr>
      <vt:lpstr>Slide 2</vt:lpstr>
      <vt:lpstr>Slide 3</vt:lpstr>
      <vt:lpstr>Slide 4</vt:lpstr>
      <vt:lpstr>Let’s discuss</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dc:title>
  <dc:creator>Elena Lib</dc:creator>
  <cp:lastModifiedBy>MAntova</cp:lastModifiedBy>
  <cp:revision>26</cp:revision>
  <dcterms:created xsi:type="dcterms:W3CDTF">2016-05-16T12:57:27Z</dcterms:created>
  <dcterms:modified xsi:type="dcterms:W3CDTF">2016-06-07T07:58:04Z</dcterms:modified>
</cp:coreProperties>
</file>